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5"/>
  </p:handout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79"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59D638-0520-4354-916D-094745A3237F}" type="datetimeFigureOut">
              <a:rPr lang="en-US" smtClean="0"/>
              <a:pPr/>
              <a:t>2/23/2011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D23EE3-0C66-456C-B754-1437FC3BBE1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4E393D3-67D1-4E43-984B-D37B10E97531}" type="datetimeFigureOut">
              <a:rPr lang="en-US" smtClean="0"/>
              <a:pPr/>
              <a:t>2/23/2011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BCABA2B-96A2-4979-85A1-915BA45274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393D3-67D1-4E43-984B-D37B10E97531}"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ABA2B-96A2-4979-85A1-915BA45274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393D3-67D1-4E43-984B-D37B10E97531}"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ABA2B-96A2-4979-85A1-915BA45274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393D3-67D1-4E43-984B-D37B10E97531}"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ABA2B-96A2-4979-85A1-915BA45274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E393D3-67D1-4E43-984B-D37B10E97531}"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ABA2B-96A2-4979-85A1-915BA45274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E393D3-67D1-4E43-984B-D37B10E97531}"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ABA2B-96A2-4979-85A1-915BA45274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E393D3-67D1-4E43-984B-D37B10E97531}" type="datetimeFigureOut">
              <a:rPr lang="en-US" smtClean="0"/>
              <a:pPr/>
              <a:t>2/23/2011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ABA2B-96A2-4979-85A1-915BA45274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E393D3-67D1-4E43-984B-D37B10E97531}" type="datetimeFigureOut">
              <a:rPr lang="en-US" smtClean="0"/>
              <a:pPr/>
              <a:t>2/23/2011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ABA2B-96A2-4979-85A1-915BA45274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393D3-67D1-4E43-984B-D37B10E97531}" type="datetimeFigureOut">
              <a:rPr lang="en-US" smtClean="0"/>
              <a:pPr/>
              <a:t>2/23/2011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ABA2B-96A2-4979-85A1-915BA45274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E393D3-67D1-4E43-984B-D37B10E97531}"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ABA2B-96A2-4979-85A1-915BA45274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E393D3-67D1-4E43-984B-D37B10E97531}"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BCABA2B-96A2-4979-85A1-915BA45274D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4E393D3-67D1-4E43-984B-D37B10E97531}" type="datetimeFigureOut">
              <a:rPr lang="en-US" smtClean="0"/>
              <a:pPr/>
              <a:t>2/23/2011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CABA2B-96A2-4979-85A1-915BA45274D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fontScale="90000"/>
          </a:bodyPr>
          <a:lstStyle/>
          <a:p>
            <a:r>
              <a:rPr lang="en-US" dirty="0" smtClean="0"/>
              <a:t>Should Ron Santo and Andy </a:t>
            </a:r>
            <a:r>
              <a:rPr lang="en-US" dirty="0" err="1" smtClean="0"/>
              <a:t>Pettitte</a:t>
            </a:r>
            <a:r>
              <a:rPr lang="en-US" dirty="0" smtClean="0"/>
              <a:t> be inducted in the Hall of Fame?</a:t>
            </a:r>
            <a:endParaRPr lang="en-US" dirty="0"/>
          </a:p>
        </p:txBody>
      </p:sp>
      <p:sp>
        <p:nvSpPr>
          <p:cNvPr id="3" name="Subtitle 2"/>
          <p:cNvSpPr>
            <a:spLocks noGrp="1"/>
          </p:cNvSpPr>
          <p:nvPr>
            <p:ph type="subTitle" idx="1"/>
          </p:nvPr>
        </p:nvSpPr>
        <p:spPr/>
        <p:txBody>
          <a:bodyPr/>
          <a:lstStyle/>
          <a:p>
            <a:r>
              <a:rPr lang="en-US" dirty="0" smtClean="0"/>
              <a:t>By Drew Meek and Will Seidel</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457200" y="2743200"/>
            <a:ext cx="3076575" cy="38100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105400" y="3714750"/>
            <a:ext cx="2895600" cy="284389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Runs Created</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28600" y="1828800"/>
            <a:ext cx="4419600" cy="4876800"/>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92500" lnSpcReduction="20000"/>
          </a:bodyPr>
          <a:lstStyle/>
          <a:p>
            <a:r>
              <a:rPr lang="en-US" dirty="0" smtClean="0"/>
              <a:t>Runs Created(RC)</a:t>
            </a:r>
          </a:p>
          <a:p>
            <a:pPr>
              <a:buNone/>
            </a:pPr>
            <a:r>
              <a:rPr lang="en-US" dirty="0" smtClean="0"/>
              <a:t>RC= ((H+BB)*TB)/(AB+BB)</a:t>
            </a:r>
          </a:p>
          <a:p>
            <a:r>
              <a:rPr lang="en-US" dirty="0" smtClean="0"/>
              <a:t>Santo: 1373</a:t>
            </a:r>
          </a:p>
          <a:p>
            <a:r>
              <a:rPr lang="en-US" dirty="0" smtClean="0"/>
              <a:t>Mean:  1326  </a:t>
            </a:r>
          </a:p>
          <a:p>
            <a:r>
              <a:rPr lang="en-US" dirty="0" smtClean="0"/>
              <a:t>Maximum: 1873</a:t>
            </a:r>
          </a:p>
          <a:p>
            <a:r>
              <a:rPr lang="en-US" dirty="0" smtClean="0"/>
              <a:t>3</a:t>
            </a:r>
            <a:r>
              <a:rPr lang="en-US" baseline="30000" dirty="0" smtClean="0"/>
              <a:t>rd</a:t>
            </a:r>
            <a:r>
              <a:rPr lang="en-US" dirty="0" smtClean="0"/>
              <a:t> Quartile: 1677</a:t>
            </a:r>
          </a:p>
          <a:p>
            <a:r>
              <a:rPr lang="en-US" dirty="0" smtClean="0"/>
              <a:t>Median: 1279</a:t>
            </a:r>
          </a:p>
          <a:p>
            <a:r>
              <a:rPr lang="en-US" dirty="0" smtClean="0"/>
              <a:t>1</a:t>
            </a:r>
            <a:r>
              <a:rPr lang="en-US" baseline="30000" dirty="0" smtClean="0"/>
              <a:t>st</a:t>
            </a:r>
            <a:r>
              <a:rPr lang="en-US" dirty="0" smtClean="0"/>
              <a:t> Quartile: 944</a:t>
            </a:r>
          </a:p>
          <a:p>
            <a:r>
              <a:rPr lang="en-US" dirty="0" smtClean="0"/>
              <a:t>Minimum: 882</a:t>
            </a:r>
          </a:p>
          <a:p>
            <a:r>
              <a:rPr lang="en-US" dirty="0" smtClean="0"/>
              <a:t>Santo is again clearly among the elite 3</a:t>
            </a:r>
            <a:r>
              <a:rPr lang="en-US" baseline="30000" dirty="0" smtClean="0"/>
              <a:t>rd</a:t>
            </a:r>
            <a:r>
              <a:rPr lang="en-US" dirty="0" smtClean="0"/>
              <a:t> basemen in Runs Created.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Santo against Elite Hall of Famers</a:t>
            </a:r>
            <a:endParaRPr lang="en-US" dirty="0"/>
          </a:p>
        </p:txBody>
      </p:sp>
      <p:sp>
        <p:nvSpPr>
          <p:cNvPr id="6" name="Content Placeholder 5"/>
          <p:cNvSpPr>
            <a:spLocks noGrp="1"/>
          </p:cNvSpPr>
          <p:nvPr>
            <p:ph idx="1"/>
          </p:nvPr>
        </p:nvSpPr>
        <p:spPr/>
        <p:txBody>
          <a:bodyPr/>
          <a:lstStyle/>
          <a:p>
            <a:r>
              <a:rPr lang="en-US" dirty="0" smtClean="0"/>
              <a:t>Since the argument can be made that some of these players played during eras in which offensive numbers were often very low, we decided to compare Santo’s stats to just the Hall of Famers who’s careers overlapped with Santo. These were George Brett, Eddie Mathews, Brooks Robinson and Mike Schmidt. We took the average of those four players to compare them to Santo.</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5715000" y="4800600"/>
            <a:ext cx="1585912" cy="19050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2971800" y="4800600"/>
            <a:ext cx="1533525" cy="1905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Against Elite Hall of Famers</a:t>
            </a:r>
            <a:endParaRPr lang="en-US" dirty="0"/>
          </a:p>
        </p:txBody>
      </p:sp>
      <p:sp>
        <p:nvSpPr>
          <p:cNvPr id="3" name="Content Placeholder 2"/>
          <p:cNvSpPr>
            <a:spLocks noGrp="1"/>
          </p:cNvSpPr>
          <p:nvPr>
            <p:ph sz="half" idx="1"/>
          </p:nvPr>
        </p:nvSpPr>
        <p:spPr/>
        <p:txBody>
          <a:bodyPr>
            <a:normAutofit/>
          </a:bodyPr>
          <a:lstStyle/>
          <a:p>
            <a:r>
              <a:rPr lang="en-US" dirty="0" smtClean="0"/>
              <a:t>BA</a:t>
            </a:r>
          </a:p>
          <a:p>
            <a:pPr lvl="1"/>
            <a:r>
              <a:rPr lang="en-US" dirty="0" smtClean="0"/>
              <a:t>Average: .278</a:t>
            </a:r>
          </a:p>
          <a:p>
            <a:pPr lvl="1"/>
            <a:r>
              <a:rPr lang="en-US" dirty="0" smtClean="0"/>
              <a:t>Santo: .277</a:t>
            </a:r>
          </a:p>
          <a:p>
            <a:r>
              <a:rPr lang="en-US" dirty="0" smtClean="0"/>
              <a:t>OBP</a:t>
            </a:r>
          </a:p>
          <a:p>
            <a:pPr lvl="1"/>
            <a:r>
              <a:rPr lang="en-US" dirty="0" smtClean="0"/>
              <a:t>Average: .362</a:t>
            </a:r>
          </a:p>
          <a:p>
            <a:pPr lvl="1"/>
            <a:r>
              <a:rPr lang="en-US" dirty="0" smtClean="0"/>
              <a:t>Santo: .362</a:t>
            </a:r>
          </a:p>
          <a:p>
            <a:r>
              <a:rPr lang="en-US" dirty="0" smtClean="0"/>
              <a:t>SLG</a:t>
            </a:r>
          </a:p>
          <a:p>
            <a:pPr lvl="1"/>
            <a:r>
              <a:rPr lang="en-US" dirty="0" smtClean="0"/>
              <a:t>Average: .481</a:t>
            </a:r>
          </a:p>
          <a:p>
            <a:pPr lvl="1"/>
            <a:r>
              <a:rPr lang="en-US" dirty="0" smtClean="0"/>
              <a:t>Santo: .464</a:t>
            </a:r>
          </a:p>
          <a:p>
            <a:pPr lvl="1"/>
            <a:endParaRPr lang="en-US" dirty="0" smtClean="0"/>
          </a:p>
          <a:p>
            <a:pPr lvl="1"/>
            <a:endParaRPr lang="en-US" dirty="0" smtClean="0"/>
          </a:p>
          <a:p>
            <a:pPr lvl="1"/>
            <a:endParaRPr lang="en-US" dirty="0" smtClean="0"/>
          </a:p>
        </p:txBody>
      </p:sp>
      <p:sp>
        <p:nvSpPr>
          <p:cNvPr id="4" name="Content Placeholder 3"/>
          <p:cNvSpPr>
            <a:spLocks noGrp="1"/>
          </p:cNvSpPr>
          <p:nvPr>
            <p:ph sz="half" idx="2"/>
          </p:nvPr>
        </p:nvSpPr>
        <p:spPr/>
        <p:txBody>
          <a:bodyPr>
            <a:normAutofit/>
          </a:bodyPr>
          <a:lstStyle/>
          <a:p>
            <a:r>
              <a:rPr lang="en-US" dirty="0" smtClean="0"/>
              <a:t>OPS</a:t>
            </a:r>
          </a:p>
          <a:p>
            <a:pPr lvl="1"/>
            <a:r>
              <a:rPr lang="en-US" dirty="0" smtClean="0"/>
              <a:t>Average: .843</a:t>
            </a:r>
          </a:p>
          <a:p>
            <a:pPr lvl="1"/>
            <a:r>
              <a:rPr lang="en-US" dirty="0" smtClean="0"/>
              <a:t>Santo: .826</a:t>
            </a:r>
          </a:p>
          <a:p>
            <a:r>
              <a:rPr lang="en-US" dirty="0" smtClean="0"/>
              <a:t>HRR</a:t>
            </a:r>
          </a:p>
          <a:p>
            <a:pPr lvl="1"/>
            <a:r>
              <a:rPr lang="en-US" dirty="0" smtClean="0"/>
              <a:t>Average: .045</a:t>
            </a:r>
          </a:p>
          <a:p>
            <a:pPr lvl="1"/>
            <a:r>
              <a:rPr lang="en-US" dirty="0" smtClean="0"/>
              <a:t>Santo: .042</a:t>
            </a:r>
          </a:p>
          <a:p>
            <a:r>
              <a:rPr lang="en-US" dirty="0" smtClean="0"/>
              <a:t>RC</a:t>
            </a:r>
          </a:p>
          <a:p>
            <a:pPr lvl="1"/>
            <a:r>
              <a:rPr lang="en-US" dirty="0" smtClean="0"/>
              <a:t>Average: 1639</a:t>
            </a:r>
          </a:p>
          <a:p>
            <a:pPr lvl="1"/>
            <a:r>
              <a:rPr lang="en-US" dirty="0" smtClean="0"/>
              <a:t>Santo: 1373</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a:t>
            </a:r>
            <a:r>
              <a:rPr lang="en-US" dirty="0" err="1" smtClean="0"/>
              <a:t>Pettitte</a:t>
            </a:r>
            <a:endParaRPr lang="en-US" dirty="0"/>
          </a:p>
        </p:txBody>
      </p:sp>
      <p:sp>
        <p:nvSpPr>
          <p:cNvPr id="5" name="Content Placeholder 4"/>
          <p:cNvSpPr>
            <a:spLocks noGrp="1"/>
          </p:cNvSpPr>
          <p:nvPr>
            <p:ph idx="1"/>
          </p:nvPr>
        </p:nvSpPr>
        <p:spPr/>
        <p:txBody>
          <a:bodyPr>
            <a:normAutofit/>
          </a:bodyPr>
          <a:lstStyle/>
          <a:p>
            <a:r>
              <a:rPr lang="en-US" dirty="0" smtClean="0"/>
              <a:t>Andy </a:t>
            </a:r>
            <a:r>
              <a:rPr lang="en-US" dirty="0" err="1" smtClean="0"/>
              <a:t>Pettitte</a:t>
            </a:r>
            <a:r>
              <a:rPr lang="en-US" dirty="0" smtClean="0"/>
              <a:t> played for the New York Yankees from 1995-2003 and 2007-2010, in between played for the Houston Astros from 2004-2006.</a:t>
            </a:r>
          </a:p>
          <a:p>
            <a:r>
              <a:rPr lang="en-US" dirty="0" err="1" smtClean="0"/>
              <a:t>Pettitte</a:t>
            </a:r>
            <a:r>
              <a:rPr lang="en-US" dirty="0" smtClean="0"/>
              <a:t> played on 3 all-star teams and 5 World Series winning teams. He was also the MVP of the 2001 ALCS. </a:t>
            </a:r>
          </a:p>
          <a:p>
            <a:r>
              <a:rPr lang="en-US" dirty="0" smtClean="0"/>
              <a:t>Similar to Santo, </a:t>
            </a:r>
            <a:r>
              <a:rPr lang="en-US" dirty="0" err="1" smtClean="0"/>
              <a:t>Pettitte</a:t>
            </a:r>
            <a:r>
              <a:rPr lang="en-US" dirty="0" smtClean="0"/>
              <a:t> did not reach major pitching plateaus such as 300 wins or 3000 strikeouts.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Pettitte</a:t>
            </a:r>
            <a:r>
              <a:rPr lang="en-US" dirty="0" smtClean="0"/>
              <a:t> </a:t>
            </a:r>
            <a:r>
              <a:rPr lang="en-US" dirty="0" err="1" smtClean="0"/>
              <a:t>vs</a:t>
            </a:r>
            <a:r>
              <a:rPr lang="en-US" dirty="0" smtClean="0"/>
              <a:t> Hall of Fame Pitchers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Due to the large amount of pitchers in the Hall of Fame we decided to use a selection of pitchers already in Cooperstown whose careers occurred closest to </a:t>
            </a:r>
            <a:r>
              <a:rPr lang="en-US" dirty="0" err="1" smtClean="0"/>
              <a:t>Pettitte’s</a:t>
            </a:r>
            <a:r>
              <a:rPr lang="en-US" dirty="0" smtClean="0"/>
              <a:t> as well three pitchers who played during </a:t>
            </a:r>
            <a:r>
              <a:rPr lang="en-US" dirty="0" err="1" smtClean="0"/>
              <a:t>Pettitte’s</a:t>
            </a:r>
            <a:r>
              <a:rPr lang="en-US" dirty="0" smtClean="0"/>
              <a:t> era and are widely considered to </a:t>
            </a:r>
            <a:r>
              <a:rPr lang="en-US" dirty="0" smtClean="0"/>
              <a:t>be </a:t>
            </a:r>
            <a:r>
              <a:rPr lang="en-US" dirty="0" smtClean="0"/>
              <a:t>highly qualified for the Hall of Fame.</a:t>
            </a:r>
          </a:p>
          <a:p>
            <a:r>
              <a:rPr lang="en-US" dirty="0" smtClean="0"/>
              <a:t>These pitchers are:</a:t>
            </a:r>
          </a:p>
          <a:p>
            <a:pPr lvl="1"/>
            <a:r>
              <a:rPr lang="en-US" dirty="0" smtClean="0"/>
              <a:t>Tom </a:t>
            </a:r>
            <a:r>
              <a:rPr lang="en-US" dirty="0" err="1" smtClean="0"/>
              <a:t>Seaver</a:t>
            </a:r>
            <a:r>
              <a:rPr lang="en-US" dirty="0" smtClean="0"/>
              <a:t> , 1967-1986</a:t>
            </a:r>
          </a:p>
          <a:p>
            <a:pPr lvl="1"/>
            <a:r>
              <a:rPr lang="en-US" dirty="0" smtClean="0"/>
              <a:t>Steve Carlton, 1965-1988</a:t>
            </a:r>
          </a:p>
          <a:p>
            <a:pPr lvl="1"/>
            <a:r>
              <a:rPr lang="en-US" dirty="0" smtClean="0"/>
              <a:t>Bert Blyleven, 1970-1992</a:t>
            </a:r>
          </a:p>
          <a:p>
            <a:pPr lvl="1"/>
            <a:r>
              <a:rPr lang="en-US" dirty="0" err="1" smtClean="0"/>
              <a:t>Fergie</a:t>
            </a:r>
            <a:r>
              <a:rPr lang="en-US" dirty="0" smtClean="0"/>
              <a:t> Jenkins, 1965-1983</a:t>
            </a:r>
          </a:p>
          <a:p>
            <a:pPr lvl="1"/>
            <a:r>
              <a:rPr lang="en-US" dirty="0" smtClean="0"/>
              <a:t>Dennis Eckersley, 1975-1998</a:t>
            </a:r>
          </a:p>
          <a:p>
            <a:pPr lvl="1"/>
            <a:r>
              <a:rPr lang="en-US" dirty="0" smtClean="0"/>
              <a:t>Roger Clemens, 1984-2007</a:t>
            </a:r>
          </a:p>
          <a:p>
            <a:pPr lvl="1"/>
            <a:r>
              <a:rPr lang="en-US" dirty="0" smtClean="0"/>
              <a:t>Randy Johnson, 1985-2009</a:t>
            </a:r>
          </a:p>
          <a:p>
            <a:pPr lvl="1"/>
            <a:r>
              <a:rPr lang="en-US" dirty="0" smtClean="0"/>
              <a:t>Greg Maddux, 1986-2008</a:t>
            </a:r>
          </a:p>
          <a:p>
            <a:endParaRPr lang="en-US" dirty="0" smtClean="0"/>
          </a:p>
          <a:p>
            <a:pPr lvl="1"/>
            <a:endParaRPr lang="en-US" dirty="0"/>
          </a:p>
        </p:txBody>
      </p:sp>
      <p:pic>
        <p:nvPicPr>
          <p:cNvPr id="11267" name="Picture 3"/>
          <p:cNvPicPr>
            <a:picLocks noChangeAspect="1" noChangeArrowheads="1"/>
          </p:cNvPicPr>
          <p:nvPr/>
        </p:nvPicPr>
        <p:blipFill>
          <a:blip r:embed="rId2" cstate="print"/>
          <a:srcRect/>
          <a:stretch>
            <a:fillRect/>
          </a:stretch>
        </p:blipFill>
        <p:spPr bwMode="auto">
          <a:xfrm>
            <a:off x="5410200" y="3124200"/>
            <a:ext cx="2971800" cy="326898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lstStyle/>
          <a:p>
            <a:r>
              <a:rPr lang="en-US" dirty="0" smtClean="0"/>
              <a:t>ERA</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381000" y="1676400"/>
            <a:ext cx="4038600" cy="4953000"/>
          </a:xfrm>
          <a:prstGeom prst="rect">
            <a:avLst/>
          </a:prstGeom>
          <a:noFill/>
          <a:ln w="9525">
            <a:noFill/>
            <a:miter lim="800000"/>
            <a:headEnd/>
            <a:tailEnd/>
          </a:ln>
        </p:spPr>
      </p:pic>
      <p:sp>
        <p:nvSpPr>
          <p:cNvPr id="6" name="Content Placeholder 5"/>
          <p:cNvSpPr>
            <a:spLocks noGrp="1"/>
          </p:cNvSpPr>
          <p:nvPr>
            <p:ph sz="half" idx="2"/>
          </p:nvPr>
        </p:nvSpPr>
        <p:spPr/>
        <p:txBody>
          <a:bodyPr>
            <a:normAutofit fontScale="92500" lnSpcReduction="10000"/>
          </a:bodyPr>
          <a:lstStyle/>
          <a:p>
            <a:r>
              <a:rPr lang="en-US" dirty="0" err="1" smtClean="0"/>
              <a:t>Pettitte</a:t>
            </a:r>
            <a:r>
              <a:rPr lang="en-US" dirty="0" smtClean="0"/>
              <a:t>: 3.88</a:t>
            </a:r>
          </a:p>
          <a:p>
            <a:r>
              <a:rPr lang="en-US" dirty="0" smtClean="0"/>
              <a:t>Mean: 3.2250   </a:t>
            </a:r>
          </a:p>
          <a:p>
            <a:r>
              <a:rPr lang="en-US" dirty="0" smtClean="0"/>
              <a:t>Max: 3.5000</a:t>
            </a:r>
          </a:p>
          <a:p>
            <a:r>
              <a:rPr lang="en-US" dirty="0" smtClean="0"/>
              <a:t>3</a:t>
            </a:r>
            <a:r>
              <a:rPr lang="en-US" baseline="30000" dirty="0" smtClean="0"/>
              <a:t>rd</a:t>
            </a:r>
            <a:r>
              <a:rPr lang="en-US" dirty="0" smtClean="0"/>
              <a:t> Quartile: 3.3325</a:t>
            </a:r>
          </a:p>
          <a:p>
            <a:r>
              <a:rPr lang="en-US" dirty="0" smtClean="0"/>
              <a:t>Median: 3.2550  </a:t>
            </a:r>
          </a:p>
          <a:p>
            <a:r>
              <a:rPr lang="en-US" dirty="0" smtClean="0"/>
              <a:t>1</a:t>
            </a:r>
            <a:r>
              <a:rPr lang="en-US" baseline="30000" dirty="0" smtClean="0"/>
              <a:t> </a:t>
            </a:r>
            <a:r>
              <a:rPr lang="en-US" baseline="30000" dirty="0" err="1" smtClean="0"/>
              <a:t>st</a:t>
            </a:r>
            <a:r>
              <a:rPr lang="en-US" dirty="0" smtClean="0"/>
              <a:t> Quartile: 3.1300  </a:t>
            </a:r>
          </a:p>
          <a:p>
            <a:r>
              <a:rPr lang="en-US" dirty="0" smtClean="0"/>
              <a:t>Minimum: 2.8600  </a:t>
            </a:r>
          </a:p>
          <a:p>
            <a:r>
              <a:rPr lang="en-US" dirty="0" smtClean="0"/>
              <a:t>ERA shows </a:t>
            </a:r>
            <a:r>
              <a:rPr lang="en-US" dirty="0" err="1" smtClean="0"/>
              <a:t>Pettitte’s</a:t>
            </a:r>
            <a:r>
              <a:rPr lang="en-US" dirty="0" smtClean="0"/>
              <a:t> weakest qualification for the Hall. His ERA is well above all of these pitchers.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Wins</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152400" y="1828800"/>
            <a:ext cx="4419600" cy="4800600"/>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92500" lnSpcReduction="20000"/>
          </a:bodyPr>
          <a:lstStyle/>
          <a:p>
            <a:r>
              <a:rPr lang="en-US" dirty="0" err="1" smtClean="0"/>
              <a:t>Pettitte</a:t>
            </a:r>
            <a:r>
              <a:rPr lang="en-US" dirty="0" smtClean="0"/>
              <a:t>: 240</a:t>
            </a:r>
          </a:p>
          <a:p>
            <a:r>
              <a:rPr lang="en-US" dirty="0" smtClean="0"/>
              <a:t>Mean: 302.5     </a:t>
            </a:r>
          </a:p>
          <a:p>
            <a:r>
              <a:rPr lang="en-US" dirty="0" smtClean="0"/>
              <a:t>Max: 355.0</a:t>
            </a:r>
          </a:p>
          <a:p>
            <a:r>
              <a:rPr lang="en-US" dirty="0" smtClean="0"/>
              <a:t>3</a:t>
            </a:r>
            <a:r>
              <a:rPr lang="en-US" baseline="30000" dirty="0" smtClean="0"/>
              <a:t>rd</a:t>
            </a:r>
            <a:r>
              <a:rPr lang="en-US" dirty="0" smtClean="0"/>
              <a:t> Quartile: 347.8    </a:t>
            </a:r>
          </a:p>
          <a:p>
            <a:r>
              <a:rPr lang="en-US" dirty="0" smtClean="0"/>
              <a:t>Median: 307.0  </a:t>
            </a:r>
          </a:p>
          <a:p>
            <a:r>
              <a:rPr lang="en-US" dirty="0" smtClean="0"/>
              <a:t>1</a:t>
            </a:r>
            <a:r>
              <a:rPr lang="en-US" baseline="30000" dirty="0" smtClean="0"/>
              <a:t> </a:t>
            </a:r>
            <a:r>
              <a:rPr lang="en-US" baseline="30000" dirty="0" err="1" smtClean="0"/>
              <a:t>st</a:t>
            </a:r>
            <a:r>
              <a:rPr lang="en-US" dirty="0" smtClean="0"/>
              <a:t> Quartile: 284.8   </a:t>
            </a:r>
          </a:p>
          <a:p>
            <a:r>
              <a:rPr lang="en-US" dirty="0" smtClean="0"/>
              <a:t>Minimum: 197.0  </a:t>
            </a:r>
          </a:p>
          <a:p>
            <a:r>
              <a:rPr lang="en-US" dirty="0" err="1" smtClean="0"/>
              <a:t>Pettitte</a:t>
            </a:r>
            <a:r>
              <a:rPr lang="en-US" dirty="0" smtClean="0"/>
              <a:t> had quite a large win total that is comparable to many Hall of Famers, but is not among the elite.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W-L%</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152400" y="1828800"/>
            <a:ext cx="4343400" cy="4800600"/>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92500" lnSpcReduction="10000"/>
          </a:bodyPr>
          <a:lstStyle/>
          <a:p>
            <a:r>
              <a:rPr lang="en-US" dirty="0" err="1" smtClean="0"/>
              <a:t>Pettitte</a:t>
            </a:r>
            <a:r>
              <a:rPr lang="en-US" dirty="0" smtClean="0"/>
              <a:t>: .635</a:t>
            </a:r>
          </a:p>
          <a:p>
            <a:r>
              <a:rPr lang="en-US" dirty="0" smtClean="0"/>
              <a:t>Mean: 0.5896   </a:t>
            </a:r>
          </a:p>
          <a:p>
            <a:r>
              <a:rPr lang="en-US" dirty="0" smtClean="0"/>
              <a:t>Max: 0.6580</a:t>
            </a:r>
          </a:p>
          <a:p>
            <a:r>
              <a:rPr lang="en-US" dirty="0" smtClean="0"/>
              <a:t>3</a:t>
            </a:r>
            <a:r>
              <a:rPr lang="en-US" baseline="30000" dirty="0" smtClean="0"/>
              <a:t>rd</a:t>
            </a:r>
            <a:r>
              <a:rPr lang="en-US" dirty="0" smtClean="0"/>
              <a:t> Quartile: 0.6370</a:t>
            </a:r>
          </a:p>
          <a:p>
            <a:r>
              <a:rPr lang="en-US" dirty="0" smtClean="0"/>
              <a:t>Median: 0.5885  </a:t>
            </a:r>
          </a:p>
          <a:p>
            <a:r>
              <a:rPr lang="en-US" dirty="0" smtClean="0"/>
              <a:t>1</a:t>
            </a:r>
            <a:r>
              <a:rPr lang="en-US" baseline="30000" dirty="0" smtClean="0"/>
              <a:t> </a:t>
            </a:r>
            <a:r>
              <a:rPr lang="en-US" baseline="30000" dirty="0" err="1" smtClean="0"/>
              <a:t>st</a:t>
            </a:r>
            <a:r>
              <a:rPr lang="en-US" dirty="0" smtClean="0"/>
              <a:t> Quartile: 0.5405  </a:t>
            </a:r>
          </a:p>
          <a:p>
            <a:r>
              <a:rPr lang="en-US" dirty="0" smtClean="0"/>
              <a:t>Minimum: 0.5340  </a:t>
            </a:r>
          </a:p>
          <a:p>
            <a:r>
              <a:rPr lang="en-US" dirty="0" err="1" smtClean="0"/>
              <a:t>Pettitte</a:t>
            </a:r>
            <a:r>
              <a:rPr lang="en-US" dirty="0" smtClean="0"/>
              <a:t> has a very strong win-loss percentage and is close to the top quartile of Hall of Fame pitchers.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Hits</a:t>
            </a:r>
            <a:endParaRPr lang="en-US" dirty="0"/>
          </a:p>
        </p:txBody>
      </p:sp>
      <p:pic>
        <p:nvPicPr>
          <p:cNvPr id="5123" name="Picture 3"/>
          <p:cNvPicPr>
            <a:picLocks noGrp="1" noChangeAspect="1" noChangeArrowheads="1"/>
          </p:cNvPicPr>
          <p:nvPr>
            <p:ph sz="half" idx="1"/>
          </p:nvPr>
        </p:nvPicPr>
        <p:blipFill>
          <a:blip r:embed="rId2" cstate="print"/>
          <a:srcRect/>
          <a:stretch>
            <a:fillRect/>
          </a:stretch>
        </p:blipFill>
        <p:spPr bwMode="auto">
          <a:xfrm>
            <a:off x="228600" y="1828800"/>
            <a:ext cx="4343400" cy="4876800"/>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85000" lnSpcReduction="20000"/>
          </a:bodyPr>
          <a:lstStyle/>
          <a:p>
            <a:r>
              <a:rPr lang="en-US" dirty="0" err="1" smtClean="0"/>
              <a:t>Pettitte</a:t>
            </a:r>
            <a:r>
              <a:rPr lang="en-US" dirty="0" smtClean="0"/>
              <a:t>: 3185</a:t>
            </a:r>
          </a:p>
          <a:p>
            <a:r>
              <a:rPr lang="en-US" dirty="0" smtClean="0"/>
              <a:t>Mean: 4094      </a:t>
            </a:r>
          </a:p>
          <a:p>
            <a:r>
              <a:rPr lang="en-US" dirty="0" smtClean="0"/>
              <a:t>Max: 4726</a:t>
            </a:r>
          </a:p>
          <a:p>
            <a:r>
              <a:rPr lang="en-US" dirty="0" smtClean="0"/>
              <a:t>3</a:t>
            </a:r>
            <a:r>
              <a:rPr lang="en-US" baseline="30000" dirty="0" smtClean="0"/>
              <a:t>rd</a:t>
            </a:r>
            <a:r>
              <a:rPr lang="en-US" dirty="0" smtClean="0"/>
              <a:t> Quartile: 4662     </a:t>
            </a:r>
          </a:p>
          <a:p>
            <a:r>
              <a:rPr lang="en-US" dirty="0" smtClean="0"/>
              <a:t>Median: 4164  </a:t>
            </a:r>
          </a:p>
          <a:p>
            <a:r>
              <a:rPr lang="en-US" dirty="0" smtClean="0"/>
              <a:t>1</a:t>
            </a:r>
            <a:r>
              <a:rPr lang="en-US" baseline="30000" dirty="0" smtClean="0"/>
              <a:t>st</a:t>
            </a:r>
            <a:r>
              <a:rPr lang="en-US" dirty="0" smtClean="0"/>
              <a:t> Quartile: 3502    </a:t>
            </a:r>
          </a:p>
          <a:p>
            <a:r>
              <a:rPr lang="en-US" dirty="0" smtClean="0"/>
              <a:t>Minimum: 3076  </a:t>
            </a:r>
          </a:p>
          <a:p>
            <a:r>
              <a:rPr lang="en-US" dirty="0" err="1" smtClean="0"/>
              <a:t>Pettitte’s</a:t>
            </a:r>
            <a:r>
              <a:rPr lang="en-US" dirty="0" smtClean="0"/>
              <a:t> total number of hits is very good compared to most Hall of Famers, however many of these pitchers may have had longer careers than </a:t>
            </a:r>
            <a:r>
              <a:rPr lang="en-US" dirty="0" err="1" smtClean="0"/>
              <a:t>Pettitte</a:t>
            </a:r>
            <a:r>
              <a:rPr lang="en-US" dirty="0" smtClean="0"/>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WHIP</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228600" y="1676400"/>
            <a:ext cx="4267200" cy="4953000"/>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92500" lnSpcReduction="10000"/>
          </a:bodyPr>
          <a:lstStyle/>
          <a:p>
            <a:r>
              <a:rPr lang="en-US" dirty="0" err="1" smtClean="0"/>
              <a:t>Pettitte</a:t>
            </a:r>
            <a:r>
              <a:rPr lang="en-US" dirty="0" smtClean="0"/>
              <a:t>: 1.357</a:t>
            </a:r>
          </a:p>
          <a:p>
            <a:r>
              <a:rPr lang="en-US" dirty="0" smtClean="0"/>
              <a:t>Mean: 1.1695   </a:t>
            </a:r>
          </a:p>
          <a:p>
            <a:r>
              <a:rPr lang="en-US" dirty="0" smtClean="0"/>
              <a:t>Max: 1.2470</a:t>
            </a:r>
          </a:p>
          <a:p>
            <a:r>
              <a:rPr lang="en-US" dirty="0" smtClean="0"/>
              <a:t>3</a:t>
            </a:r>
            <a:r>
              <a:rPr lang="en-US" baseline="30000" dirty="0" smtClean="0"/>
              <a:t>rd</a:t>
            </a:r>
            <a:r>
              <a:rPr lang="en-US" dirty="0" smtClean="0"/>
              <a:t> Quartile: 1.1917</a:t>
            </a:r>
          </a:p>
          <a:p>
            <a:r>
              <a:rPr lang="en-US" dirty="0" smtClean="0"/>
              <a:t>Median: 1.1660  </a:t>
            </a:r>
          </a:p>
          <a:p>
            <a:r>
              <a:rPr lang="en-US" dirty="0" smtClean="0"/>
              <a:t>1</a:t>
            </a:r>
            <a:r>
              <a:rPr lang="en-US" baseline="30000" dirty="0" smtClean="0"/>
              <a:t>st</a:t>
            </a:r>
            <a:r>
              <a:rPr lang="en-US" dirty="0" smtClean="0"/>
              <a:t> Quartile: 1.1423  </a:t>
            </a:r>
          </a:p>
          <a:p>
            <a:r>
              <a:rPr lang="en-US" dirty="0" smtClean="0"/>
              <a:t>Minimum: 1.1210  </a:t>
            </a:r>
          </a:p>
          <a:p>
            <a:r>
              <a:rPr lang="en-US" dirty="0" err="1" smtClean="0"/>
              <a:t>Pettitte’s</a:t>
            </a:r>
            <a:r>
              <a:rPr lang="en-US" dirty="0" smtClean="0"/>
              <a:t> WHIP is much higher than what he would need to qualify for the Hall of Fame.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These Players</a:t>
            </a:r>
            <a:endParaRPr lang="en-US" dirty="0"/>
          </a:p>
        </p:txBody>
      </p:sp>
      <p:sp>
        <p:nvSpPr>
          <p:cNvPr id="3" name="Content Placeholder 2"/>
          <p:cNvSpPr>
            <a:spLocks noGrp="1"/>
          </p:cNvSpPr>
          <p:nvPr>
            <p:ph idx="1"/>
          </p:nvPr>
        </p:nvSpPr>
        <p:spPr/>
        <p:txBody>
          <a:bodyPr>
            <a:normAutofit/>
          </a:bodyPr>
          <a:lstStyle/>
          <a:p>
            <a:r>
              <a:rPr lang="en-US" dirty="0" smtClean="0"/>
              <a:t>We chose </a:t>
            </a:r>
            <a:r>
              <a:rPr lang="en-US" dirty="0" err="1" smtClean="0"/>
              <a:t>Pettitte</a:t>
            </a:r>
            <a:r>
              <a:rPr lang="en-US" dirty="0" smtClean="0"/>
              <a:t> and Santo because neither are, at this time, in the Hall of Fame for different reasons. </a:t>
            </a:r>
          </a:p>
          <a:p>
            <a:r>
              <a:rPr lang="en-US" dirty="0" smtClean="0"/>
              <a:t>Ron Santo’s eligibility has expired several years ago while many, including leading </a:t>
            </a:r>
            <a:r>
              <a:rPr lang="en-US" dirty="0" err="1" smtClean="0"/>
              <a:t>sabermatrician</a:t>
            </a:r>
            <a:r>
              <a:rPr lang="en-US" dirty="0" smtClean="0"/>
              <a:t> </a:t>
            </a:r>
            <a:r>
              <a:rPr lang="en-US" dirty="0" smtClean="0"/>
              <a:t>Bill James, have said he was unfairly overlooked by the BBWAA.</a:t>
            </a:r>
          </a:p>
          <a:p>
            <a:r>
              <a:rPr lang="en-US" dirty="0" smtClean="0"/>
              <a:t>Andy </a:t>
            </a:r>
            <a:r>
              <a:rPr lang="en-US" dirty="0" err="1" smtClean="0"/>
              <a:t>Pettitte</a:t>
            </a:r>
            <a:r>
              <a:rPr lang="en-US" dirty="0" smtClean="0"/>
              <a:t> has just now retired playing his last season in 2010 and will not be eligible for election until 2016. His Hall of Fame qualifications are currently being debated.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SO/9</a:t>
            </a:r>
            <a:endParaRPr lang="en-US"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152400" y="1600200"/>
            <a:ext cx="4267200" cy="4953000"/>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92500" lnSpcReduction="10000"/>
          </a:bodyPr>
          <a:lstStyle/>
          <a:p>
            <a:r>
              <a:rPr lang="en-US" dirty="0" err="1" smtClean="0"/>
              <a:t>Pettitte</a:t>
            </a:r>
            <a:r>
              <a:rPr lang="en-US" dirty="0" smtClean="0"/>
              <a:t>: 6.6</a:t>
            </a:r>
          </a:p>
          <a:p>
            <a:r>
              <a:rPr lang="en-US" dirty="0" smtClean="0"/>
              <a:t>Mean: 7.363    </a:t>
            </a:r>
          </a:p>
          <a:p>
            <a:r>
              <a:rPr lang="en-US" dirty="0" smtClean="0"/>
              <a:t>Max: 10.600</a:t>
            </a:r>
          </a:p>
          <a:p>
            <a:r>
              <a:rPr lang="en-US" dirty="0" smtClean="0"/>
              <a:t>3</a:t>
            </a:r>
            <a:r>
              <a:rPr lang="en-US" baseline="30000" dirty="0" smtClean="0"/>
              <a:t>rd</a:t>
            </a:r>
            <a:r>
              <a:rPr lang="en-US" dirty="0" smtClean="0"/>
              <a:t> Quartile: 8.225   </a:t>
            </a:r>
          </a:p>
          <a:p>
            <a:r>
              <a:rPr lang="en-US" dirty="0" smtClean="0"/>
              <a:t>Median: 6.750  </a:t>
            </a:r>
          </a:p>
          <a:p>
            <a:r>
              <a:rPr lang="en-US" dirty="0" smtClean="0"/>
              <a:t>1</a:t>
            </a:r>
            <a:r>
              <a:rPr lang="en-US" baseline="30000" dirty="0" smtClean="0"/>
              <a:t>st</a:t>
            </a:r>
            <a:r>
              <a:rPr lang="en-US" dirty="0" smtClean="0"/>
              <a:t> Quartile: 6.450   </a:t>
            </a:r>
          </a:p>
          <a:p>
            <a:r>
              <a:rPr lang="en-US" dirty="0" smtClean="0"/>
              <a:t>Minimum: 6.100  </a:t>
            </a:r>
          </a:p>
          <a:p>
            <a:r>
              <a:rPr lang="en-US" dirty="0" err="1" smtClean="0"/>
              <a:t>Pettitte’s</a:t>
            </a:r>
            <a:r>
              <a:rPr lang="en-US" dirty="0" smtClean="0"/>
              <a:t> SO/9 is not extremely high, but it does put him in the range of the Hall of Fame pitchers.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Pettitte’s</a:t>
            </a:r>
            <a:r>
              <a:rPr lang="en-US" dirty="0" smtClean="0"/>
              <a:t> Other Qualifications</a:t>
            </a:r>
            <a:endParaRPr lang="en-US" dirty="0"/>
          </a:p>
        </p:txBody>
      </p:sp>
      <p:sp>
        <p:nvSpPr>
          <p:cNvPr id="6" name="Content Placeholder 5"/>
          <p:cNvSpPr>
            <a:spLocks noGrp="1"/>
          </p:cNvSpPr>
          <p:nvPr>
            <p:ph idx="1"/>
          </p:nvPr>
        </p:nvSpPr>
        <p:spPr>
          <a:xfrm>
            <a:off x="457200" y="1935480"/>
            <a:ext cx="5410200" cy="4389120"/>
          </a:xfrm>
        </p:spPr>
        <p:txBody>
          <a:bodyPr>
            <a:normAutofit lnSpcReduction="10000"/>
          </a:bodyPr>
          <a:lstStyle/>
          <a:p>
            <a:r>
              <a:rPr lang="en-US" dirty="0" err="1" smtClean="0"/>
              <a:t>Pettitte</a:t>
            </a:r>
            <a:r>
              <a:rPr lang="en-US" dirty="0" smtClean="0"/>
              <a:t> played on many very successful teams winning 5 World Series, while Santo never made a postseason appearance. Also </a:t>
            </a:r>
            <a:r>
              <a:rPr lang="en-US" dirty="0" err="1" smtClean="0"/>
              <a:t>Pettitte’s</a:t>
            </a:r>
            <a:r>
              <a:rPr lang="en-US" dirty="0" smtClean="0"/>
              <a:t> history of performance enhancing drugs may be another reason he may not receive the votes necessary to enter the Hall of Fame. Unlike Clemens, </a:t>
            </a:r>
            <a:r>
              <a:rPr lang="en-US" dirty="0" err="1" smtClean="0"/>
              <a:t>Pettitte</a:t>
            </a:r>
            <a:r>
              <a:rPr lang="en-US" dirty="0" smtClean="0"/>
              <a:t> did not deny his use which could influence voters.</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6019800" y="2286000"/>
            <a:ext cx="2590800" cy="378904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From our analysis we see that Ron Santo’s numbers are close to the historical elites at his position and he should have been elected to the Hall of Fame. </a:t>
            </a:r>
            <a:r>
              <a:rPr lang="en-US" dirty="0" err="1" smtClean="0"/>
              <a:t>Pettitte</a:t>
            </a:r>
            <a:r>
              <a:rPr lang="en-US" dirty="0" smtClean="0"/>
              <a:t> is less clear and while he does have an extremely high winning percentage for his career, the rest of his numbers lag behind the elites, and he probably should not be elected.</a:t>
            </a:r>
          </a:p>
          <a:p>
            <a:r>
              <a:rPr lang="en-US" dirty="0" smtClean="0"/>
              <a:t>We do recognize that the BBWAA voters have many different reasons to vote for a player or not to vote for a player such as success of the player’s team. They do not always vote for the player with the best statistical qualifications and may vote based on other factors, such as popularity, team success, or players with single particularly </a:t>
            </a:r>
            <a:r>
              <a:rPr lang="en-US" dirty="0" err="1" smtClean="0"/>
              <a:t>stong</a:t>
            </a:r>
            <a:r>
              <a:rPr lang="en-US" dirty="0" smtClean="0"/>
              <a:t> seasons.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baseball-reference.com</a:t>
            </a:r>
          </a:p>
          <a:p>
            <a:r>
              <a:rPr lang="en-US" dirty="0" smtClean="0"/>
              <a:t>baseball-almanac.com</a:t>
            </a:r>
          </a:p>
          <a:p>
            <a:r>
              <a:rPr lang="en-US" dirty="0" smtClean="0"/>
              <a:t>mlb.com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 Santo</a:t>
            </a:r>
            <a:endParaRPr lang="en-US" dirty="0"/>
          </a:p>
        </p:txBody>
      </p:sp>
      <p:sp>
        <p:nvSpPr>
          <p:cNvPr id="3" name="Content Placeholder 2"/>
          <p:cNvSpPr>
            <a:spLocks noGrp="1"/>
          </p:cNvSpPr>
          <p:nvPr>
            <p:ph idx="1"/>
          </p:nvPr>
        </p:nvSpPr>
        <p:spPr/>
        <p:txBody>
          <a:bodyPr>
            <a:normAutofit/>
          </a:bodyPr>
          <a:lstStyle/>
          <a:p>
            <a:r>
              <a:rPr lang="en-US" dirty="0" smtClean="0"/>
              <a:t>Ron Santo was a third baseman for the Chicago Cubs from 1960-73, and played his final season in 1974 with the Chicago White Sox.</a:t>
            </a:r>
          </a:p>
          <a:p>
            <a:r>
              <a:rPr lang="en-US" dirty="0" smtClean="0"/>
              <a:t>Santo won 5 gold gloves, was an all-star 9 times, and was 4 times in the top 10 in MVP voting.</a:t>
            </a:r>
          </a:p>
          <a:p>
            <a:r>
              <a:rPr lang="en-US" dirty="0" smtClean="0"/>
              <a:t>Santo did not reach major milestones such as 500 homeruns or 3000 hits that almost always automatically qualify a player for the Hall of Fame.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Santo vs. Hall of Fame Third Basemen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decided to compare Ron Santo to the 10 third basemen already in the Hall in 6 statistical categories. </a:t>
            </a:r>
          </a:p>
          <a:p>
            <a:pPr lvl="1"/>
            <a:r>
              <a:rPr lang="en-US" dirty="0" smtClean="0"/>
              <a:t>Frank Baker, 1908-22</a:t>
            </a:r>
          </a:p>
          <a:p>
            <a:pPr lvl="1"/>
            <a:r>
              <a:rPr lang="en-US" dirty="0" smtClean="0"/>
              <a:t>Wade Boggs, 1982-99</a:t>
            </a:r>
          </a:p>
          <a:p>
            <a:pPr lvl="1"/>
            <a:r>
              <a:rPr lang="en-US" dirty="0" smtClean="0"/>
              <a:t>George Brett, 1973-93</a:t>
            </a:r>
          </a:p>
          <a:p>
            <a:pPr lvl="1"/>
            <a:r>
              <a:rPr lang="en-US" dirty="0" smtClean="0"/>
              <a:t>Jimmy Collins, 1885-1908</a:t>
            </a:r>
          </a:p>
          <a:p>
            <a:pPr lvl="1"/>
            <a:r>
              <a:rPr lang="en-US" dirty="0" smtClean="0"/>
              <a:t>George </a:t>
            </a:r>
            <a:r>
              <a:rPr lang="en-US" dirty="0" err="1" smtClean="0"/>
              <a:t>Kell</a:t>
            </a:r>
            <a:r>
              <a:rPr lang="en-US" dirty="0" smtClean="0"/>
              <a:t>, 1943-57</a:t>
            </a:r>
          </a:p>
          <a:p>
            <a:pPr lvl="1"/>
            <a:r>
              <a:rPr lang="en-US" dirty="0" smtClean="0"/>
              <a:t>Freddie Lindstrom, 1924-36</a:t>
            </a:r>
          </a:p>
          <a:p>
            <a:pPr lvl="1"/>
            <a:r>
              <a:rPr lang="en-US" dirty="0" smtClean="0"/>
              <a:t>Eddie Mathews, 1952-68</a:t>
            </a:r>
          </a:p>
          <a:p>
            <a:pPr lvl="1"/>
            <a:r>
              <a:rPr lang="en-US" dirty="0" smtClean="0"/>
              <a:t>Brooks Robinson, 1955-77</a:t>
            </a:r>
          </a:p>
          <a:p>
            <a:pPr lvl="1"/>
            <a:r>
              <a:rPr lang="en-US" dirty="0" smtClean="0"/>
              <a:t>Mike </a:t>
            </a:r>
            <a:r>
              <a:rPr lang="en-US" dirty="0" smtClean="0"/>
              <a:t>Schmidt</a:t>
            </a:r>
            <a:r>
              <a:rPr lang="en-US" dirty="0" smtClean="0"/>
              <a:t>, 1972-89</a:t>
            </a:r>
          </a:p>
          <a:p>
            <a:pPr lvl="1"/>
            <a:r>
              <a:rPr lang="en-US" dirty="0" smtClean="0"/>
              <a:t>Pie </a:t>
            </a:r>
            <a:r>
              <a:rPr lang="en-US" dirty="0" err="1" smtClean="0"/>
              <a:t>Traynor</a:t>
            </a:r>
            <a:r>
              <a:rPr lang="en-US" dirty="0" smtClean="0"/>
              <a:t>, 1920-37</a:t>
            </a:r>
          </a:p>
          <a:p>
            <a:pPr lvl="1"/>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5410200" y="2590800"/>
            <a:ext cx="2667000" cy="37197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Batting Average</a:t>
            </a:r>
            <a:endParaRPr lang="en-US"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304800" y="1981200"/>
            <a:ext cx="4648200" cy="4648200"/>
          </a:xfrm>
          <a:prstGeom prst="rect">
            <a:avLst/>
          </a:prstGeom>
          <a:noFill/>
          <a:ln w="9525">
            <a:noFill/>
            <a:miter lim="800000"/>
            <a:headEnd/>
            <a:tailEnd/>
          </a:ln>
        </p:spPr>
      </p:pic>
      <p:sp>
        <p:nvSpPr>
          <p:cNvPr id="5" name="Content Placeholder 4"/>
          <p:cNvSpPr>
            <a:spLocks noGrp="1"/>
          </p:cNvSpPr>
          <p:nvPr>
            <p:ph sz="half" idx="2"/>
          </p:nvPr>
        </p:nvSpPr>
        <p:spPr>
          <a:xfrm>
            <a:off x="5486400" y="1600200"/>
            <a:ext cx="3200400" cy="4525963"/>
          </a:xfrm>
        </p:spPr>
        <p:txBody>
          <a:bodyPr>
            <a:normAutofit fontScale="92500" lnSpcReduction="20000"/>
          </a:bodyPr>
          <a:lstStyle/>
          <a:p>
            <a:r>
              <a:rPr lang="en-US" dirty="0" smtClean="0"/>
              <a:t>Santo: .277</a:t>
            </a:r>
          </a:p>
          <a:p>
            <a:r>
              <a:rPr lang="en-US" dirty="0" smtClean="0"/>
              <a:t>Mean: .29573</a:t>
            </a:r>
          </a:p>
          <a:p>
            <a:r>
              <a:rPr lang="en-US" dirty="0" smtClean="0"/>
              <a:t>Maximum: .328</a:t>
            </a:r>
          </a:p>
          <a:p>
            <a:r>
              <a:rPr lang="en-US" dirty="0" smtClean="0"/>
              <a:t>3</a:t>
            </a:r>
            <a:r>
              <a:rPr lang="en-US" baseline="30000" dirty="0" smtClean="0"/>
              <a:t>rd</a:t>
            </a:r>
            <a:r>
              <a:rPr lang="en-US" dirty="0" smtClean="0"/>
              <a:t> Quartile: .311</a:t>
            </a:r>
          </a:p>
          <a:p>
            <a:r>
              <a:rPr lang="en-US" dirty="0" smtClean="0"/>
              <a:t>Median: .305</a:t>
            </a:r>
          </a:p>
          <a:p>
            <a:r>
              <a:rPr lang="en-US" dirty="0" smtClean="0"/>
              <a:t>1</a:t>
            </a:r>
            <a:r>
              <a:rPr lang="en-US" baseline="30000" dirty="0" smtClean="0"/>
              <a:t>st</a:t>
            </a:r>
            <a:r>
              <a:rPr lang="en-US" dirty="0" smtClean="0"/>
              <a:t> Quartile: .271</a:t>
            </a:r>
          </a:p>
          <a:p>
            <a:r>
              <a:rPr lang="en-US" dirty="0" smtClean="0"/>
              <a:t>Minimum: .267</a:t>
            </a:r>
          </a:p>
          <a:p>
            <a:r>
              <a:rPr lang="en-US" dirty="0" smtClean="0"/>
              <a:t>Santo does not have the highest career batting average, but he does beat Robinson, Mathews, and Schmidt.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OBP</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28600" y="1828800"/>
            <a:ext cx="4343400" cy="4572000"/>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92500" lnSpcReduction="10000"/>
          </a:bodyPr>
          <a:lstStyle/>
          <a:p>
            <a:r>
              <a:rPr lang="en-US" dirty="0" smtClean="0"/>
              <a:t>Santo: .362</a:t>
            </a:r>
          </a:p>
          <a:p>
            <a:r>
              <a:rPr lang="en-US" dirty="0" smtClean="0"/>
              <a:t>Mean: .36455</a:t>
            </a:r>
          </a:p>
          <a:p>
            <a:r>
              <a:rPr lang="en-US" dirty="0" smtClean="0"/>
              <a:t>Maximum: .415</a:t>
            </a:r>
          </a:p>
          <a:p>
            <a:r>
              <a:rPr lang="en-US" dirty="0" smtClean="0"/>
              <a:t>3</a:t>
            </a:r>
            <a:r>
              <a:rPr lang="en-US" baseline="30000" dirty="0" smtClean="0"/>
              <a:t>rd</a:t>
            </a:r>
            <a:r>
              <a:rPr lang="en-US" dirty="0" smtClean="0"/>
              <a:t> Quartile: .367</a:t>
            </a:r>
          </a:p>
          <a:p>
            <a:r>
              <a:rPr lang="en-US" dirty="0" smtClean="0"/>
              <a:t>Median: .363</a:t>
            </a:r>
          </a:p>
          <a:p>
            <a:r>
              <a:rPr lang="en-US" dirty="0" smtClean="0"/>
              <a:t>1</a:t>
            </a:r>
            <a:r>
              <a:rPr lang="en-US" baseline="30000" dirty="0" smtClean="0"/>
              <a:t>st</a:t>
            </a:r>
            <a:r>
              <a:rPr lang="en-US" dirty="0" smtClean="0"/>
              <a:t> Quartile: .351</a:t>
            </a:r>
          </a:p>
          <a:p>
            <a:r>
              <a:rPr lang="en-US" dirty="0" smtClean="0"/>
              <a:t>Minimum: .322</a:t>
            </a:r>
          </a:p>
          <a:p>
            <a:r>
              <a:rPr lang="en-US" dirty="0" smtClean="0"/>
              <a:t>Santo’s career on base percentage is very close to both the mean and median of current Hall of Famers.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SLG</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228600" y="1905000"/>
            <a:ext cx="4343400" cy="4648200"/>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92500" lnSpcReduction="20000"/>
          </a:bodyPr>
          <a:lstStyle/>
          <a:p>
            <a:r>
              <a:rPr lang="en-US" dirty="0" smtClean="0"/>
              <a:t>Santo: .464</a:t>
            </a:r>
          </a:p>
          <a:p>
            <a:r>
              <a:rPr lang="en-US" dirty="0" smtClean="0"/>
              <a:t>Mean: . 4527</a:t>
            </a:r>
          </a:p>
          <a:p>
            <a:r>
              <a:rPr lang="en-US" dirty="0" smtClean="0"/>
              <a:t>Maximum: .527</a:t>
            </a:r>
          </a:p>
          <a:p>
            <a:r>
              <a:rPr lang="en-US" dirty="0" smtClean="0"/>
              <a:t>3</a:t>
            </a:r>
            <a:r>
              <a:rPr lang="en-US" baseline="30000" dirty="0" smtClean="0"/>
              <a:t>rd</a:t>
            </a:r>
            <a:r>
              <a:rPr lang="en-US" dirty="0" smtClean="0"/>
              <a:t> Quartile: .487</a:t>
            </a:r>
          </a:p>
          <a:p>
            <a:r>
              <a:rPr lang="en-US" dirty="0" smtClean="0"/>
              <a:t>Median: .443</a:t>
            </a:r>
          </a:p>
          <a:p>
            <a:r>
              <a:rPr lang="en-US" dirty="0" smtClean="0"/>
              <a:t>1</a:t>
            </a:r>
            <a:r>
              <a:rPr lang="en-US" baseline="30000" dirty="0" smtClean="0"/>
              <a:t>st</a:t>
            </a:r>
            <a:r>
              <a:rPr lang="en-US" dirty="0" smtClean="0"/>
              <a:t> Quartile: .414</a:t>
            </a:r>
          </a:p>
          <a:p>
            <a:r>
              <a:rPr lang="en-US" dirty="0" smtClean="0"/>
              <a:t>Minimum: .401</a:t>
            </a:r>
          </a:p>
          <a:p>
            <a:r>
              <a:rPr lang="en-US" dirty="0" smtClean="0"/>
              <a:t>Santo is this time in the top half of 3</a:t>
            </a:r>
            <a:r>
              <a:rPr lang="en-US" baseline="30000" dirty="0" smtClean="0"/>
              <a:t>rd</a:t>
            </a:r>
            <a:r>
              <a:rPr lang="en-US" dirty="0" smtClean="0"/>
              <a:t> basemen in Cooperstown. He beats both the mean and median in SLG.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OPS</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228600" y="1828800"/>
            <a:ext cx="4267200" cy="4572000"/>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92500" lnSpcReduction="10000"/>
          </a:bodyPr>
          <a:lstStyle/>
          <a:p>
            <a:r>
              <a:rPr lang="en-US" dirty="0" smtClean="0"/>
              <a:t>Santo: .826</a:t>
            </a:r>
          </a:p>
          <a:p>
            <a:r>
              <a:rPr lang="en-US" dirty="0" smtClean="0"/>
              <a:t>Mean: .8175</a:t>
            </a:r>
          </a:p>
          <a:p>
            <a:r>
              <a:rPr lang="en-US" dirty="0" smtClean="0"/>
              <a:t>Maximum: .908</a:t>
            </a:r>
          </a:p>
          <a:p>
            <a:r>
              <a:rPr lang="en-US" dirty="0" smtClean="0"/>
              <a:t>3</a:t>
            </a:r>
            <a:r>
              <a:rPr lang="en-US" baseline="30000" dirty="0" smtClean="0"/>
              <a:t>rd</a:t>
            </a:r>
            <a:r>
              <a:rPr lang="en-US" dirty="0" smtClean="0"/>
              <a:t> Quartile: .858</a:t>
            </a:r>
          </a:p>
          <a:p>
            <a:r>
              <a:rPr lang="en-US" dirty="0" smtClean="0"/>
              <a:t>Median: .805</a:t>
            </a:r>
          </a:p>
          <a:p>
            <a:r>
              <a:rPr lang="en-US" dirty="0" smtClean="0"/>
              <a:t>1</a:t>
            </a:r>
            <a:r>
              <a:rPr lang="en-US" baseline="30000" dirty="0" smtClean="0"/>
              <a:t>st</a:t>
            </a:r>
            <a:r>
              <a:rPr lang="en-US" dirty="0" smtClean="0"/>
              <a:t> Quartile: .781</a:t>
            </a:r>
          </a:p>
          <a:p>
            <a:r>
              <a:rPr lang="en-US" dirty="0" smtClean="0"/>
              <a:t>Minimum: .723</a:t>
            </a:r>
          </a:p>
          <a:p>
            <a:r>
              <a:rPr lang="en-US" dirty="0" smtClean="0"/>
              <a:t>Santo is again in the top half of hall of famers. And is well above the mean and median of these players.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HRR</a:t>
            </a:r>
            <a:endParaRPr lang="en-US" dirty="0"/>
          </a:p>
        </p:txBody>
      </p:sp>
      <p:pic>
        <p:nvPicPr>
          <p:cNvPr id="5122" name="Picture 2"/>
          <p:cNvPicPr>
            <a:picLocks noGrp="1" noChangeAspect="1" noChangeArrowheads="1"/>
          </p:cNvPicPr>
          <p:nvPr>
            <p:ph sz="half" idx="1"/>
          </p:nvPr>
        </p:nvPicPr>
        <p:blipFill>
          <a:blip r:embed="rId2" cstate="print"/>
          <a:stretch>
            <a:fillRect/>
          </a:stretch>
        </p:blipFill>
        <p:spPr bwMode="auto">
          <a:xfrm>
            <a:off x="228600" y="1828800"/>
            <a:ext cx="4267200" cy="4648200"/>
          </a:xfrm>
          <a:prstGeom prst="rect">
            <a:avLst/>
          </a:prstGeom>
          <a:noFill/>
          <a:ln w="9525">
            <a:noFill/>
            <a:miter lim="800000"/>
            <a:headEnd/>
            <a:tailEnd/>
          </a:ln>
        </p:spPr>
      </p:pic>
      <p:sp>
        <p:nvSpPr>
          <p:cNvPr id="4" name="Content Placeholder 3"/>
          <p:cNvSpPr>
            <a:spLocks noGrp="1"/>
          </p:cNvSpPr>
          <p:nvPr>
            <p:ph sz="half" idx="2"/>
          </p:nvPr>
        </p:nvSpPr>
        <p:spPr>
          <a:xfrm>
            <a:off x="4648200" y="1600200"/>
            <a:ext cx="4495800" cy="4953000"/>
          </a:xfrm>
        </p:spPr>
        <p:txBody>
          <a:bodyPr>
            <a:normAutofit fontScale="70000" lnSpcReduction="20000"/>
          </a:bodyPr>
          <a:lstStyle/>
          <a:p>
            <a:r>
              <a:rPr lang="en-US" dirty="0" smtClean="0"/>
              <a:t>We added this because many voters complain that Santo did not reach milestones such as 500 HR or 300 hits. However, his career was not very long compared to the other third basemen in the hall, yet he is 3</a:t>
            </a:r>
            <a:r>
              <a:rPr lang="en-US" baseline="30000" dirty="0" smtClean="0"/>
              <a:t>rd</a:t>
            </a:r>
            <a:r>
              <a:rPr lang="en-US" dirty="0" smtClean="0"/>
              <a:t> among these players in total home runs as well as home runs per at-bat, behind only Eddie Mathews and Brooks Robinson who both had long careers and, along with Alex Rodriguez, are the only third basemen in the 500 HR club.</a:t>
            </a:r>
          </a:p>
          <a:p>
            <a:r>
              <a:rPr lang="en-US" dirty="0" smtClean="0"/>
              <a:t>Santo: .826</a:t>
            </a:r>
          </a:p>
          <a:p>
            <a:r>
              <a:rPr lang="en-US" dirty="0" smtClean="0"/>
              <a:t>Mean: .8175</a:t>
            </a:r>
          </a:p>
          <a:p>
            <a:r>
              <a:rPr lang="en-US" dirty="0" smtClean="0"/>
              <a:t>Maximum: .908</a:t>
            </a:r>
          </a:p>
          <a:p>
            <a:r>
              <a:rPr lang="en-US" dirty="0" smtClean="0"/>
              <a:t>3</a:t>
            </a:r>
            <a:r>
              <a:rPr lang="en-US" baseline="30000" dirty="0" smtClean="0"/>
              <a:t>rd</a:t>
            </a:r>
            <a:r>
              <a:rPr lang="en-US" dirty="0" smtClean="0"/>
              <a:t> Quartile: .858</a:t>
            </a:r>
          </a:p>
          <a:p>
            <a:r>
              <a:rPr lang="en-US" dirty="0" smtClean="0"/>
              <a:t>Median: .805</a:t>
            </a:r>
          </a:p>
          <a:p>
            <a:r>
              <a:rPr lang="en-US" dirty="0" smtClean="0"/>
              <a:t>1</a:t>
            </a:r>
            <a:r>
              <a:rPr lang="en-US" baseline="30000" dirty="0" smtClean="0"/>
              <a:t>st</a:t>
            </a:r>
            <a:r>
              <a:rPr lang="en-US" dirty="0" smtClean="0"/>
              <a:t> Quartile: .781</a:t>
            </a:r>
          </a:p>
          <a:p>
            <a:r>
              <a:rPr lang="en-US" dirty="0" smtClean="0"/>
              <a:t>Minimum: .723</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1405</Words>
  <Application>Microsoft Office PowerPoint</Application>
  <PresentationFormat>On-screen Show (4:3)</PresentationFormat>
  <Paragraphs>178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Should Ron Santo and Andy Pettitte be inducted in the Hall of Fame?</vt:lpstr>
      <vt:lpstr>Why These Players</vt:lpstr>
      <vt:lpstr>Ron Santo</vt:lpstr>
      <vt:lpstr>Santo vs. Hall of Fame Third Basemen</vt:lpstr>
      <vt:lpstr>Batting Average</vt:lpstr>
      <vt:lpstr>OBP</vt:lpstr>
      <vt:lpstr>SLG</vt:lpstr>
      <vt:lpstr>OPS</vt:lpstr>
      <vt:lpstr>HRR</vt:lpstr>
      <vt:lpstr>Runs Created</vt:lpstr>
      <vt:lpstr>Santo against Elite Hall of Famers</vt:lpstr>
      <vt:lpstr>Against Elite Hall of Famers</vt:lpstr>
      <vt:lpstr>Andy Pettitte</vt:lpstr>
      <vt:lpstr>Pettitte vs Hall of Fame Pitchers</vt:lpstr>
      <vt:lpstr>ERA</vt:lpstr>
      <vt:lpstr>Wins</vt:lpstr>
      <vt:lpstr>W-L%</vt:lpstr>
      <vt:lpstr>Hits</vt:lpstr>
      <vt:lpstr>WHIP</vt:lpstr>
      <vt:lpstr>SO/9</vt:lpstr>
      <vt:lpstr>Pettitte’s Other Qualifications</vt:lpstr>
      <vt:lpstr>Conclusion</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Ron Santo and Andy Pettitte be inducted in the Hall of Fame</dc:title>
  <dc:creator>Administrator</dc:creator>
  <cp:lastModifiedBy>Administrator</cp:lastModifiedBy>
  <cp:revision>31</cp:revision>
  <dcterms:created xsi:type="dcterms:W3CDTF">2011-02-21T20:07:56Z</dcterms:created>
  <dcterms:modified xsi:type="dcterms:W3CDTF">2011-02-23T16:11:42Z</dcterms:modified>
</cp:coreProperties>
</file>